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836C"/>
    <a:srgbClr val="4BA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95" autoAdjust="0"/>
  </p:normalViewPr>
  <p:slideViewPr>
    <p:cSldViewPr snapToGrid="0">
      <p:cViewPr varScale="1">
        <p:scale>
          <a:sx n="83" d="100"/>
          <a:sy n="83" d="100"/>
        </p:scale>
        <p:origin x="686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2"/>
          <a:stretch>
            <a:fillRect/>
          </a:stretch>
        </p:blipFill>
        <p:spPr bwMode="auto">
          <a:xfrm>
            <a:off x="3175" y="0"/>
            <a:ext cx="12199938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1" r="12804" b="33897"/>
          <a:stretch>
            <a:fillRect/>
          </a:stretch>
        </p:blipFill>
        <p:spPr bwMode="auto">
          <a:xfrm>
            <a:off x="0" y="3902075"/>
            <a:ext cx="12206288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11" descr="Strängnäs kommun logoty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554038"/>
            <a:ext cx="4418012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ktangel 12" descr="Tillsammans och med invånarnyttan i fokus, &#10;skapar vi framtidens hållbara kommun &#10;i hjärtat av Mälardalen. "/>
          <p:cNvSpPr>
            <a:spLocks noChangeArrowheads="1"/>
          </p:cNvSpPr>
          <p:nvPr/>
        </p:nvSpPr>
        <p:spPr bwMode="auto">
          <a:xfrm>
            <a:off x="2651125" y="4981575"/>
            <a:ext cx="6886575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Tillsammans och med invånarnyttan i fokus, </a:t>
            </a:r>
          </a:p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skapar vi framtidens hållbara kommun </a:t>
            </a:r>
          </a:p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hjärtat av Mälardalen. </a:t>
            </a:r>
          </a:p>
        </p:txBody>
      </p:sp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181" y="2237969"/>
            <a:ext cx="9120187" cy="720725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182" y="3048032"/>
            <a:ext cx="9120187" cy="109112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39836C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30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CA2E9-A532-40F4-842E-C3ECE537F299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C2916-748C-4BE3-B9B3-FA25E77B0E0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723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/>
              <a:ext uri="{C183D7F6-B498-43B3-948B-1728B52AA6E4}"/>
            </a:extLst>
          </p:cNvPr>
          <p:cNvSpPr/>
          <p:nvPr/>
        </p:nvSpPr>
        <p:spPr>
          <a:xfrm rot="10800000">
            <a:off x="0" y="0"/>
            <a:ext cx="12192000" cy="5688013"/>
          </a:xfrm>
          <a:prstGeom prst="rect">
            <a:avLst/>
          </a:prstGeom>
          <a:gradFill>
            <a:gsLst>
              <a:gs pos="0">
                <a:schemeClr val="bg1">
                  <a:lumMod val="0"/>
                  <a:lumOff val="100000"/>
                </a:schemeClr>
              </a:gs>
              <a:gs pos="18000">
                <a:srgbClr val="BDD7F2">
                  <a:alpha val="3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DF88-5F73-4F4F-9534-413AC3169A1E}" type="datetimeFigureOut">
              <a:rPr lang="sv-SE"/>
              <a:pPr>
                <a:defRPr/>
              </a:pPr>
              <a:t>2024-02-14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1F351-264E-4B09-BC36-AF283F3191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7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rgbClr val="3983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/>
            </a:extLst>
          </p:cNvPr>
          <p:cNvSpPr txBox="1"/>
          <p:nvPr/>
        </p:nvSpPr>
        <p:spPr>
          <a:xfrm>
            <a:off x="10302875" y="6407150"/>
            <a:ext cx="171291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spc="80" dirty="0">
                <a:solidFill>
                  <a:schemeClr val="bg1"/>
                </a:solidFill>
                <a:latin typeface="+mn-lt"/>
              </a:rPr>
              <a:t>WWW.STRANGNAS.SE</a:t>
            </a:r>
          </a:p>
        </p:txBody>
      </p:sp>
      <p:pic>
        <p:nvPicPr>
          <p:cNvPr id="5" name="Bildobjekt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6269038"/>
            <a:ext cx="20081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556" y="2268537"/>
            <a:ext cx="9120187" cy="72072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6182" y="3048032"/>
            <a:ext cx="9120187" cy="109112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38475" y="6362700"/>
            <a:ext cx="6115050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A145BF0-D10D-40D2-870C-3C50EFFEB768}" type="datetimeFigureOut">
              <a:rPr lang="sv-SE"/>
              <a:pPr>
                <a:defRPr/>
              </a:pPr>
              <a:t>2024-02-14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0888" y="6888163"/>
            <a:ext cx="5610225" cy="36512"/>
          </a:xfrm>
        </p:spPr>
        <p:txBody>
          <a:bodyPr/>
          <a:lstStyle>
            <a:lvl1pPr>
              <a:defRPr sz="1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6838" y="6888163"/>
            <a:ext cx="466725" cy="36512"/>
          </a:xfrm>
        </p:spPr>
        <p:txBody>
          <a:bodyPr/>
          <a:lstStyle>
            <a:lvl1pPr>
              <a:defRPr sz="100" smtClean="0"/>
            </a:lvl1pPr>
          </a:lstStyle>
          <a:p>
            <a:pPr>
              <a:defRPr/>
            </a:pPr>
            <a:fld id="{97C13F7F-7090-4B70-8863-0C8D41A053C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29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562" y="645378"/>
            <a:ext cx="9084876" cy="7207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564" y="1790700"/>
            <a:ext cx="4466238" cy="3276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90700"/>
            <a:ext cx="4466238" cy="3276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37331-797B-439A-86F9-FC04CE4AD1F8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6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946F-996D-4076-95B1-34F72EF3CE6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9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562" y="645378"/>
            <a:ext cx="9084876" cy="7207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3563" y="1790700"/>
            <a:ext cx="4466238" cy="6553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53563" y="2522220"/>
            <a:ext cx="4466238" cy="254508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90700"/>
            <a:ext cx="4466237" cy="6553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22220"/>
            <a:ext cx="4466237" cy="254508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EE4F-ECC3-4C2B-85D7-52480EA9BCF8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BD45C-D13B-4735-90C6-9B617E21666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309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4872-ED4E-4FBA-B332-6BEF3D7B1652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4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C1552-9BDC-43CC-B8A8-FE0CDB227A0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86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2654-B19E-4E0B-A049-8FDB1CD22634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892B-1C45-4D52-912D-E507A268CB6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155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/>
              <a:ext uri="{C183D7F6-B498-43B3-948B-1728B52AA6E4}"/>
            </a:extLst>
          </p:cNvPr>
          <p:cNvSpPr/>
          <p:nvPr/>
        </p:nvSpPr>
        <p:spPr>
          <a:xfrm rot="10800000">
            <a:off x="0" y="0"/>
            <a:ext cx="12192000" cy="5688013"/>
          </a:xfrm>
          <a:prstGeom prst="rect">
            <a:avLst/>
          </a:prstGeom>
          <a:gradFill>
            <a:gsLst>
              <a:gs pos="0">
                <a:schemeClr val="bg1">
                  <a:lumMod val="0"/>
                  <a:lumOff val="100000"/>
                </a:schemeClr>
              </a:gs>
              <a:gs pos="18000">
                <a:srgbClr val="BDD7F2">
                  <a:alpha val="3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5" name="textruta 10" descr="Agenda"/>
          <p:cNvSpPr txBox="1">
            <a:spLocks noChangeArrowheads="1"/>
          </p:cNvSpPr>
          <p:nvPr/>
        </p:nvSpPr>
        <p:spPr bwMode="auto">
          <a:xfrm>
            <a:off x="1554163" y="646113"/>
            <a:ext cx="91201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sv-SE" altLang="sv-SE" sz="4000">
                <a:solidFill>
                  <a:srgbClr val="39836C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B66D-510C-49E8-B0F0-21AEAA33744D}" type="datetimeFigureOut">
              <a:rPr lang="sv-SE"/>
              <a:pPr>
                <a:defRPr/>
              </a:pPr>
              <a:t>2024-02-14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C26E-1F67-45CA-9A90-8500AD033E4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899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5" descr="Strängnäs kommun logoty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554038"/>
            <a:ext cx="453707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1" r="12804" b="33897"/>
          <a:stretch>
            <a:fillRect/>
          </a:stretch>
        </p:blipFill>
        <p:spPr bwMode="auto">
          <a:xfrm>
            <a:off x="0" y="3902075"/>
            <a:ext cx="12206288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11" descr="Tillsammans och med invånarnyttan i fokus, &#10;skapar vi framtidens hållbara kommun &#10;i hjärtat av Mälardalen. "/>
          <p:cNvSpPr>
            <a:spLocks noChangeArrowheads="1"/>
          </p:cNvSpPr>
          <p:nvPr/>
        </p:nvSpPr>
        <p:spPr bwMode="auto">
          <a:xfrm>
            <a:off x="2651125" y="4981575"/>
            <a:ext cx="6886575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Tillsammans och med invånarnyttan i fokus, </a:t>
            </a:r>
          </a:p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skapar vi framtidens hållbara kommun </a:t>
            </a:r>
          </a:p>
          <a:p>
            <a:pPr algn="ctr" eaLnBrk="1" hangingPunct="1">
              <a:lnSpc>
                <a:spcPts val="3075"/>
              </a:lnSpc>
            </a:pPr>
            <a:r>
              <a:rPr lang="sv-SE" altLang="sv-SE" sz="2400">
                <a:solidFill>
                  <a:srgbClr val="CFE5E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hjärtat av Mälardalen. </a:t>
            </a:r>
          </a:p>
        </p:txBody>
      </p:sp>
      <p:sp>
        <p:nvSpPr>
          <p:cNvPr id="2" name="Rubrik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181" y="2237969"/>
            <a:ext cx="9120187" cy="720725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182" y="3048032"/>
            <a:ext cx="9120187" cy="109112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39836C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454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3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" r="5833" b="63962"/>
          <a:stretch>
            <a:fillRect/>
          </a:stretch>
        </p:blipFill>
        <p:spPr bwMode="auto">
          <a:xfrm>
            <a:off x="0" y="5635625"/>
            <a:ext cx="121920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ruta 32">
            <a:extLst>
              <a:ext uri="{FF2B5EF4-FFF2-40B4-BE49-F238E27FC236}"/>
            </a:extLst>
          </p:cNvPr>
          <p:cNvSpPr txBox="1"/>
          <p:nvPr/>
        </p:nvSpPr>
        <p:spPr>
          <a:xfrm>
            <a:off x="10302875" y="6407150"/>
            <a:ext cx="171291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spc="80" dirty="0">
                <a:solidFill>
                  <a:schemeClr val="bg1"/>
                </a:solidFill>
                <a:latin typeface="+mn-lt"/>
              </a:rPr>
              <a:t>WWW.STRANGNAS.SE</a:t>
            </a:r>
          </a:p>
        </p:txBody>
      </p:sp>
      <p:pic>
        <p:nvPicPr>
          <p:cNvPr id="1028" name="Bildobjekt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6269038"/>
            <a:ext cx="20081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Platshållare för rubrik 1"/>
          <p:cNvSpPr>
            <a:spLocks noGrp="1"/>
          </p:cNvSpPr>
          <p:nvPr userDrawn="1">
            <p:ph type="title"/>
          </p:nvPr>
        </p:nvSpPr>
        <p:spPr bwMode="auto">
          <a:xfrm>
            <a:off x="1554163" y="646113"/>
            <a:ext cx="91201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mall för rubrikformat</a:t>
            </a:r>
          </a:p>
        </p:txBody>
      </p:sp>
      <p:sp>
        <p:nvSpPr>
          <p:cNvPr id="1030" name="Platshållare för text 2"/>
          <p:cNvSpPr>
            <a:spLocks noGrp="1"/>
          </p:cNvSpPr>
          <p:nvPr userDrawn="1">
            <p:ph type="body" idx="1"/>
          </p:nvPr>
        </p:nvSpPr>
        <p:spPr bwMode="auto">
          <a:xfrm>
            <a:off x="1554163" y="1790700"/>
            <a:ext cx="91201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01113" y="6348413"/>
            <a:ext cx="993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0B93D85-F013-4338-87CE-2827499D90B5}" type="datetimeFigureOut">
              <a:rPr lang="sv-SE"/>
              <a:pPr>
                <a:defRPr/>
              </a:pPr>
              <a:t>2024-02-14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90888" y="6354763"/>
            <a:ext cx="5610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 b="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94888" y="6348413"/>
            <a:ext cx="465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C4627D8-3BD6-4C02-BBD4-1913ED2F58D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73" r:id="rId9"/>
    <p:sldLayoutId id="2147483668" r:id="rId10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39836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39836C"/>
          </a:solidFill>
          <a:latin typeface="Calibri" panose="020F05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39836C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39836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39836C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3983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3983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ctrTitle"/>
          </p:nvPr>
        </p:nvSpPr>
        <p:spPr>
          <a:xfrm>
            <a:off x="1525587" y="0"/>
            <a:ext cx="9120187" cy="2459736"/>
          </a:xfrm>
        </p:spPr>
        <p:txBody>
          <a:bodyPr/>
          <a:lstStyle/>
          <a:p>
            <a:r>
              <a:rPr lang="sv-SE" altLang="sv-SE" dirty="0" smtClean="0"/>
              <a:t>Trygghetsarbete i Strängnäs kommun</a:t>
            </a:r>
          </a:p>
        </p:txBody>
      </p:sp>
      <p:sp>
        <p:nvSpPr>
          <p:cNvPr id="7171" name="Underrubrik 2"/>
          <p:cNvSpPr>
            <a:spLocks noGrp="1"/>
          </p:cNvSpPr>
          <p:nvPr>
            <p:ph type="subTitle" idx="1"/>
          </p:nvPr>
        </p:nvSpPr>
        <p:spPr>
          <a:xfrm>
            <a:off x="1525588" y="3048000"/>
            <a:ext cx="9120187" cy="106680"/>
          </a:xfrm>
        </p:spPr>
        <p:txBody>
          <a:bodyPr>
            <a:normAutofit fontScale="25000" lnSpcReduction="20000"/>
          </a:bodyPr>
          <a:lstStyle/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Struktur trygghetsarbete.pdf - Adobe Acrobat Reader DC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9" t="16469" r="50510" b="41128"/>
          <a:stretch/>
        </p:blipFill>
        <p:spPr>
          <a:xfrm>
            <a:off x="1938308" y="89048"/>
            <a:ext cx="7696759" cy="559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rundade hörn 7">
            <a:extLst>
              <a:ext uri="{FF2B5EF4-FFF2-40B4-BE49-F238E27FC236}">
                <a16:creationId xmlns="" xmlns:a16="http://schemas.microsoft.com/office/drawing/2014/main" id="{06C9D127-2920-4377-A215-E494A0D9614A}"/>
              </a:ext>
            </a:extLst>
          </p:cNvPr>
          <p:cNvSpPr/>
          <p:nvPr/>
        </p:nvSpPr>
        <p:spPr>
          <a:xfrm>
            <a:off x="10284104" y="2414023"/>
            <a:ext cx="1827305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Vattenprover 4 ggr/år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="" xmlns:a16="http://schemas.microsoft.com/office/drawing/2014/main" id="{678A198C-2618-420D-AC96-87521FF7614E}"/>
              </a:ext>
            </a:extLst>
          </p:cNvPr>
          <p:cNvSpPr/>
          <p:nvPr/>
        </p:nvSpPr>
        <p:spPr>
          <a:xfrm>
            <a:off x="10585586" y="2062229"/>
            <a:ext cx="1477493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Krogar mot knark</a:t>
            </a:r>
          </a:p>
        </p:txBody>
      </p:sp>
      <p:sp>
        <p:nvSpPr>
          <p:cNvPr id="13" name="Rektangel: rundade hörn 12">
            <a:extLst>
              <a:ext uri="{FF2B5EF4-FFF2-40B4-BE49-F238E27FC236}">
                <a16:creationId xmlns="" xmlns:a16="http://schemas.microsoft.com/office/drawing/2014/main" id="{C56C59F1-47E0-459F-A07F-91E526DB3DDB}"/>
              </a:ext>
            </a:extLst>
          </p:cNvPr>
          <p:cNvSpPr/>
          <p:nvPr/>
        </p:nvSpPr>
        <p:spPr>
          <a:xfrm>
            <a:off x="5237171" y="6554332"/>
            <a:ext cx="2410686" cy="25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Känn dig trygg förebygg </a:t>
            </a:r>
            <a:r>
              <a:rPr lang="sv-SE" sz="1400" dirty="0" err="1">
                <a:solidFill>
                  <a:schemeClr val="tx1"/>
                </a:solidFill>
              </a:rPr>
              <a:t>Sk</a:t>
            </a:r>
            <a:r>
              <a:rPr lang="sv-SE" sz="1400" dirty="0">
                <a:solidFill>
                  <a:schemeClr val="tx1"/>
                </a:solidFill>
              </a:rPr>
              <a:t>/</a:t>
            </a:r>
            <a:r>
              <a:rPr lang="sv-SE" sz="1400" dirty="0" err="1">
                <a:solidFill>
                  <a:schemeClr val="tx1"/>
                </a:solidFill>
              </a:rPr>
              <a:t>Kk</a:t>
            </a:r>
            <a:r>
              <a:rPr lang="sv-SE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="" xmlns:a16="http://schemas.microsoft.com/office/drawing/2014/main" id="{6ADC15FF-75A8-4DF9-B852-717D010BAAC7}"/>
              </a:ext>
            </a:extLst>
          </p:cNvPr>
          <p:cNvSpPr/>
          <p:nvPr/>
        </p:nvSpPr>
        <p:spPr>
          <a:xfrm>
            <a:off x="7756194" y="6406685"/>
            <a:ext cx="2425530" cy="25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Linköpingsmodellen </a:t>
            </a:r>
            <a:r>
              <a:rPr lang="sv-SE" sz="1400" dirty="0" err="1">
                <a:solidFill>
                  <a:schemeClr val="tx1"/>
                </a:solidFill>
              </a:rPr>
              <a:t>Sk</a:t>
            </a:r>
            <a:r>
              <a:rPr lang="sv-SE" sz="1400" dirty="0">
                <a:solidFill>
                  <a:schemeClr val="tx1"/>
                </a:solidFill>
              </a:rPr>
              <a:t>/Polis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7" name="Rektangel: rundade hörn 16">
            <a:extLst>
              <a:ext uri="{FF2B5EF4-FFF2-40B4-BE49-F238E27FC236}">
                <a16:creationId xmlns="" xmlns:a16="http://schemas.microsoft.com/office/drawing/2014/main" id="{E1F7C0D1-8876-4F5E-8C9A-AC53A7157401}"/>
              </a:ext>
            </a:extLst>
          </p:cNvPr>
          <p:cNvSpPr/>
          <p:nvPr/>
        </p:nvSpPr>
        <p:spPr>
          <a:xfrm>
            <a:off x="9988041" y="3247688"/>
            <a:ext cx="2171271" cy="134294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Beroendecentrum Ung</a:t>
            </a:r>
          </a:p>
          <a:p>
            <a:r>
              <a:rPr lang="sv-SE" sz="1400" dirty="0">
                <a:solidFill>
                  <a:schemeClr val="tx1"/>
                </a:solidFill>
              </a:rPr>
              <a:t>Ungdomsmottagningen</a:t>
            </a:r>
          </a:p>
          <a:p>
            <a:r>
              <a:rPr lang="sv-SE" sz="1400" dirty="0">
                <a:solidFill>
                  <a:schemeClr val="tx1"/>
                </a:solidFill>
              </a:rPr>
              <a:t>Uppsökande verksamhet socialtjänsten</a:t>
            </a:r>
          </a:p>
          <a:p>
            <a:r>
              <a:rPr lang="sv-SE" sz="1400" dirty="0">
                <a:solidFill>
                  <a:schemeClr val="tx1"/>
                </a:solidFill>
              </a:rPr>
              <a:t>Team ungdom</a:t>
            </a:r>
          </a:p>
          <a:p>
            <a:r>
              <a:rPr lang="sv-SE" sz="1400" dirty="0">
                <a:solidFill>
                  <a:schemeClr val="tx1"/>
                </a:solidFill>
              </a:rPr>
              <a:t>Fritidsgårdar</a:t>
            </a:r>
          </a:p>
        </p:txBody>
      </p:sp>
      <p:sp>
        <p:nvSpPr>
          <p:cNvPr id="19" name="Rektangel: rundade hörn 18">
            <a:extLst>
              <a:ext uri="{FF2B5EF4-FFF2-40B4-BE49-F238E27FC236}">
                <a16:creationId xmlns="" xmlns:a16="http://schemas.microsoft.com/office/drawing/2014/main" id="{72CF521D-ACBA-448A-BFC1-24EED6AC6ED2}"/>
              </a:ext>
            </a:extLst>
          </p:cNvPr>
          <p:cNvSpPr/>
          <p:nvPr/>
        </p:nvSpPr>
        <p:spPr>
          <a:xfrm>
            <a:off x="9922080" y="4659162"/>
            <a:ext cx="2171271" cy="74602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Temadagar gymnasiet och temalektioner grundskola</a:t>
            </a:r>
          </a:p>
          <a:p>
            <a:r>
              <a:rPr lang="sv-SE" sz="1400" dirty="0">
                <a:solidFill>
                  <a:schemeClr val="tx1"/>
                </a:solidFill>
              </a:rPr>
              <a:t>om narkotika - </a:t>
            </a:r>
            <a:r>
              <a:rPr lang="sv-SE" sz="1400" dirty="0" err="1">
                <a:solidFill>
                  <a:schemeClr val="tx1"/>
                </a:solidFill>
              </a:rPr>
              <a:t>Uk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="" xmlns:a16="http://schemas.microsoft.com/office/drawing/2014/main" id="{2B0AC608-16AB-4BB5-986E-BA9574E6A173}"/>
              </a:ext>
            </a:extLst>
          </p:cNvPr>
          <p:cNvSpPr/>
          <p:nvPr/>
        </p:nvSpPr>
        <p:spPr>
          <a:xfrm>
            <a:off x="2675390" y="-3170113"/>
            <a:ext cx="2642532" cy="121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Uppföljning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Analys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="" xmlns:a16="http://schemas.microsoft.com/office/drawing/2014/main" id="{9A736015-1236-4E21-93E2-FAD8A05E197B}"/>
              </a:ext>
            </a:extLst>
          </p:cNvPr>
          <p:cNvSpPr/>
          <p:nvPr/>
        </p:nvSpPr>
        <p:spPr>
          <a:xfrm>
            <a:off x="146699" y="3371564"/>
            <a:ext cx="1430496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Medborgarlöfte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2" name="Rektangel: rundade hörn 21">
            <a:extLst>
              <a:ext uri="{FF2B5EF4-FFF2-40B4-BE49-F238E27FC236}">
                <a16:creationId xmlns="" xmlns:a16="http://schemas.microsoft.com/office/drawing/2014/main" id="{F4F861FF-BB0C-41BB-B2D0-F15173A33339}"/>
              </a:ext>
            </a:extLst>
          </p:cNvPr>
          <p:cNvSpPr/>
          <p:nvPr/>
        </p:nvSpPr>
        <p:spPr>
          <a:xfrm>
            <a:off x="8860717" y="6067676"/>
            <a:ext cx="2159648" cy="25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Narkotikasök skolor - Polis</a:t>
            </a:r>
          </a:p>
        </p:txBody>
      </p:sp>
      <p:sp>
        <p:nvSpPr>
          <p:cNvPr id="24" name="Rektangel: rundade hörn 23">
            <a:extLst>
              <a:ext uri="{FF2B5EF4-FFF2-40B4-BE49-F238E27FC236}">
                <a16:creationId xmlns="" xmlns:a16="http://schemas.microsoft.com/office/drawing/2014/main" id="{D0115800-28FE-45F4-9A68-4977F5021EF8}"/>
              </a:ext>
            </a:extLst>
          </p:cNvPr>
          <p:cNvSpPr/>
          <p:nvPr/>
        </p:nvSpPr>
        <p:spPr>
          <a:xfrm>
            <a:off x="9452194" y="5490459"/>
            <a:ext cx="2481787" cy="4638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Handlingsplaner mot narkotika och tobak i skolorna - </a:t>
            </a:r>
            <a:r>
              <a:rPr lang="sv-SE" sz="1400" dirty="0" err="1">
                <a:solidFill>
                  <a:schemeClr val="tx1"/>
                </a:solidFill>
              </a:rPr>
              <a:t>Uk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7" name="Rektangel: rundade hörn 26">
            <a:extLst>
              <a:ext uri="{FF2B5EF4-FFF2-40B4-BE49-F238E27FC236}">
                <a16:creationId xmlns="" xmlns:a16="http://schemas.microsoft.com/office/drawing/2014/main" id="{7187ACB3-B3AD-476F-9EA9-C637A88468A0}"/>
              </a:ext>
            </a:extLst>
          </p:cNvPr>
          <p:cNvSpPr/>
          <p:nvPr/>
        </p:nvSpPr>
        <p:spPr>
          <a:xfrm>
            <a:off x="8860717" y="1041425"/>
            <a:ext cx="2829188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Informationskampanj mot narkotika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="" xmlns:a16="http://schemas.microsoft.com/office/drawing/2014/main" id="{D2C3859A-7736-44DE-8C42-EE0A96C5859F}"/>
              </a:ext>
            </a:extLst>
          </p:cNvPr>
          <p:cNvSpPr/>
          <p:nvPr/>
        </p:nvSpPr>
        <p:spPr>
          <a:xfrm>
            <a:off x="1047049" y="5829890"/>
            <a:ext cx="217127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BID-projektet Resecentrum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="" xmlns:a16="http://schemas.microsoft.com/office/drawing/2014/main" id="{469C8058-9427-40EB-8A62-47BA9883F88F}"/>
              </a:ext>
            </a:extLst>
          </p:cNvPr>
          <p:cNvSpPr/>
          <p:nvPr/>
        </p:nvSpPr>
        <p:spPr>
          <a:xfrm>
            <a:off x="1027785" y="5405191"/>
            <a:ext cx="1334777" cy="3172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 smtClean="0">
                <a:solidFill>
                  <a:schemeClr val="tx1"/>
                </a:solidFill>
              </a:rPr>
              <a:t>Orsaksanalyser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5" name="Rektangel 34">
            <a:extLst>
              <a:ext uri="{FF2B5EF4-FFF2-40B4-BE49-F238E27FC236}">
                <a16:creationId xmlns="" xmlns:a16="http://schemas.microsoft.com/office/drawing/2014/main" id="{F13BF87B-407B-4953-9431-AC305C26201C}"/>
              </a:ext>
            </a:extLst>
          </p:cNvPr>
          <p:cNvSpPr/>
          <p:nvPr/>
        </p:nvSpPr>
        <p:spPr>
          <a:xfrm>
            <a:off x="114380" y="3007763"/>
            <a:ext cx="782525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Krisstöd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7" name="Rektangel 36">
            <a:extLst>
              <a:ext uri="{FF2B5EF4-FFF2-40B4-BE49-F238E27FC236}">
                <a16:creationId xmlns="" xmlns:a16="http://schemas.microsoft.com/office/drawing/2014/main" id="{0EAC0361-014D-4351-B84E-203B7553A587}"/>
              </a:ext>
            </a:extLst>
          </p:cNvPr>
          <p:cNvSpPr/>
          <p:nvPr/>
        </p:nvSpPr>
        <p:spPr>
          <a:xfrm>
            <a:off x="2075947" y="315503"/>
            <a:ext cx="2885412" cy="475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Informationsmöten förebygga brott, bedrägeri och brand för äldre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38" name="Rektangel: rundade hörn 37">
            <a:extLst>
              <a:ext uri="{FF2B5EF4-FFF2-40B4-BE49-F238E27FC236}">
                <a16:creationId xmlns="" xmlns:a16="http://schemas.microsoft.com/office/drawing/2014/main" id="{DE900C9B-4D51-46B1-8A68-3A68DFFF88FC}"/>
              </a:ext>
            </a:extLst>
          </p:cNvPr>
          <p:cNvSpPr/>
          <p:nvPr/>
        </p:nvSpPr>
        <p:spPr>
          <a:xfrm>
            <a:off x="9943446" y="2761526"/>
            <a:ext cx="2171270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Väktare/Ordningsvakter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="" xmlns:a16="http://schemas.microsoft.com/office/drawing/2014/main" id="{EE6ED253-14F9-4B1C-BD8A-65F23D8CBF65}"/>
              </a:ext>
            </a:extLst>
          </p:cNvPr>
          <p:cNvSpPr/>
          <p:nvPr/>
        </p:nvSpPr>
        <p:spPr>
          <a:xfrm>
            <a:off x="443440" y="4767770"/>
            <a:ext cx="146157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Medborgardialog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="" xmlns:a16="http://schemas.microsoft.com/office/drawing/2014/main" id="{F890C1F0-61B4-4E94-8D8A-69662ECB290E}"/>
              </a:ext>
            </a:extLst>
          </p:cNvPr>
          <p:cNvSpPr/>
          <p:nvPr/>
        </p:nvSpPr>
        <p:spPr>
          <a:xfrm>
            <a:off x="620966" y="5115265"/>
            <a:ext cx="1669765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Trygghetsvandringar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="" xmlns:a16="http://schemas.microsoft.com/office/drawing/2014/main" id="{5EA5B117-24F6-45DF-873A-BF0BE27A68BB}"/>
              </a:ext>
            </a:extLst>
          </p:cNvPr>
          <p:cNvSpPr/>
          <p:nvPr/>
        </p:nvSpPr>
        <p:spPr>
          <a:xfrm>
            <a:off x="1318590" y="889044"/>
            <a:ext cx="172558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Hyresvärdsnätverket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="" xmlns:a16="http://schemas.microsoft.com/office/drawing/2014/main" id="{93927224-4603-4F6F-8550-5A51FB7A2AA8}"/>
              </a:ext>
            </a:extLst>
          </p:cNvPr>
          <p:cNvSpPr/>
          <p:nvPr/>
        </p:nvSpPr>
        <p:spPr>
          <a:xfrm>
            <a:off x="536396" y="1572580"/>
            <a:ext cx="1838901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Trafiksäkerhetsrådet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="" xmlns:a16="http://schemas.microsoft.com/office/drawing/2014/main" id="{A63A08D0-FED0-43D3-9686-767C40AE2F95}"/>
              </a:ext>
            </a:extLst>
          </p:cNvPr>
          <p:cNvSpPr/>
          <p:nvPr/>
        </p:nvSpPr>
        <p:spPr>
          <a:xfrm>
            <a:off x="246141" y="2275485"/>
            <a:ext cx="1621310" cy="3384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900" dirty="0" smtClean="0">
                <a:solidFill>
                  <a:schemeClr val="tx1"/>
                </a:solidFill>
              </a:rPr>
              <a:t>Samverkansöverenskommelse</a:t>
            </a:r>
            <a:endParaRPr lang="sv-SE" sz="900" dirty="0">
              <a:solidFill>
                <a:schemeClr val="tx1"/>
              </a:solidFill>
            </a:endParaRPr>
          </a:p>
        </p:txBody>
      </p:sp>
      <p:sp>
        <p:nvSpPr>
          <p:cNvPr id="45" name="Rektangel 44">
            <a:extLst>
              <a:ext uri="{FF2B5EF4-FFF2-40B4-BE49-F238E27FC236}">
                <a16:creationId xmlns="" xmlns:a16="http://schemas.microsoft.com/office/drawing/2014/main" id="{682950A8-CD9D-4A90-A197-0A4F8438EDD0}"/>
              </a:ext>
            </a:extLst>
          </p:cNvPr>
          <p:cNvSpPr/>
          <p:nvPr/>
        </p:nvSpPr>
        <p:spPr>
          <a:xfrm>
            <a:off x="182361" y="3717370"/>
            <a:ext cx="905234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Kameror 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="" xmlns:a16="http://schemas.microsoft.com/office/drawing/2014/main" id="{A0F26B9A-761A-460A-85D9-6266AE25E9DC}"/>
              </a:ext>
            </a:extLst>
          </p:cNvPr>
          <p:cNvSpPr/>
          <p:nvPr/>
        </p:nvSpPr>
        <p:spPr>
          <a:xfrm>
            <a:off x="246140" y="4064865"/>
            <a:ext cx="781645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 err="1">
                <a:solidFill>
                  <a:schemeClr val="tx1"/>
                </a:solidFill>
              </a:rPr>
              <a:t>Krisapp</a:t>
            </a:r>
            <a:r>
              <a:rPr lang="sv-SE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="" xmlns:a16="http://schemas.microsoft.com/office/drawing/2014/main" id="{22A15D22-521F-4B81-91FC-9BD97E3E070A}"/>
              </a:ext>
            </a:extLst>
          </p:cNvPr>
          <p:cNvSpPr/>
          <p:nvPr/>
        </p:nvSpPr>
        <p:spPr>
          <a:xfrm>
            <a:off x="361150" y="1938797"/>
            <a:ext cx="1001594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GIS-kartor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="" xmlns:a16="http://schemas.microsoft.com/office/drawing/2014/main" id="{180A85CF-345F-41DD-B3A6-41DE81A01D35}"/>
              </a:ext>
            </a:extLst>
          </p:cNvPr>
          <p:cNvSpPr/>
          <p:nvPr/>
        </p:nvSpPr>
        <p:spPr>
          <a:xfrm>
            <a:off x="107637" y="2663461"/>
            <a:ext cx="1693454" cy="2555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Säker sommar</a:t>
            </a:r>
          </a:p>
        </p:txBody>
      </p:sp>
      <p:sp>
        <p:nvSpPr>
          <p:cNvPr id="52" name="Rektangel: rundade hörn 51">
            <a:extLst>
              <a:ext uri="{FF2B5EF4-FFF2-40B4-BE49-F238E27FC236}">
                <a16:creationId xmlns="" xmlns:a16="http://schemas.microsoft.com/office/drawing/2014/main" id="{4EB0DD21-0BC1-4770-8126-6DDCF79DDFA9}"/>
              </a:ext>
            </a:extLst>
          </p:cNvPr>
          <p:cNvSpPr/>
          <p:nvPr/>
        </p:nvSpPr>
        <p:spPr>
          <a:xfrm>
            <a:off x="5353995" y="1388734"/>
            <a:ext cx="3170430" cy="101573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Sammanställa lägesbild och ta fram åtgärdsplan utifrån nya lagstiftningen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="" xmlns:a16="http://schemas.microsoft.com/office/drawing/2014/main" id="{F2D4BCBE-3A73-43F3-A075-AC135E9B7957}"/>
              </a:ext>
            </a:extLst>
          </p:cNvPr>
          <p:cNvSpPr/>
          <p:nvPr/>
        </p:nvSpPr>
        <p:spPr>
          <a:xfrm>
            <a:off x="1987450" y="6483160"/>
            <a:ext cx="2638432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Trygghetsarbetet mot företagare</a:t>
            </a:r>
          </a:p>
        </p:txBody>
      </p:sp>
      <p:sp>
        <p:nvSpPr>
          <p:cNvPr id="56" name="Rektangel 55">
            <a:extLst>
              <a:ext uri="{FF2B5EF4-FFF2-40B4-BE49-F238E27FC236}">
                <a16:creationId xmlns="" xmlns:a16="http://schemas.microsoft.com/office/drawing/2014/main" id="{EC51CC11-F681-4153-80BF-61FB4DBD72F1}"/>
              </a:ext>
            </a:extLst>
          </p:cNvPr>
          <p:cNvSpPr/>
          <p:nvPr/>
        </p:nvSpPr>
        <p:spPr>
          <a:xfrm>
            <a:off x="1047049" y="1255261"/>
            <a:ext cx="168519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Trygghetspunkter </a:t>
            </a:r>
          </a:p>
        </p:txBody>
      </p:sp>
      <p:sp>
        <p:nvSpPr>
          <p:cNvPr id="63" name="Rektangel: rundade hörn 62">
            <a:extLst>
              <a:ext uri="{FF2B5EF4-FFF2-40B4-BE49-F238E27FC236}">
                <a16:creationId xmlns="" xmlns:a16="http://schemas.microsoft.com/office/drawing/2014/main" id="{B799B145-A4C6-4153-9C97-0867D5D9427F}"/>
              </a:ext>
            </a:extLst>
          </p:cNvPr>
          <p:cNvSpPr/>
          <p:nvPr/>
        </p:nvSpPr>
        <p:spPr>
          <a:xfrm>
            <a:off x="9796440" y="1718949"/>
            <a:ext cx="2167864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Utbildningspaket för lärare</a:t>
            </a:r>
          </a:p>
        </p:txBody>
      </p:sp>
      <p:sp>
        <p:nvSpPr>
          <p:cNvPr id="68" name="Rektangel 67">
            <a:extLst>
              <a:ext uri="{FF2B5EF4-FFF2-40B4-BE49-F238E27FC236}">
                <a16:creationId xmlns="" xmlns:a16="http://schemas.microsoft.com/office/drawing/2014/main" id="{FD2E3719-A80E-4558-A6A6-8B443DC62529}"/>
              </a:ext>
            </a:extLst>
          </p:cNvPr>
          <p:cNvSpPr/>
          <p:nvPr/>
        </p:nvSpPr>
        <p:spPr>
          <a:xfrm>
            <a:off x="536396" y="161598"/>
            <a:ext cx="11575013" cy="6696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Trygghets- och brottsförebyggande </a:t>
            </a:r>
          </a:p>
          <a:p>
            <a:pPr algn="ctr"/>
            <a:r>
              <a:rPr lang="sv-SE" sz="2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arbete i Strängnäs kommun</a:t>
            </a:r>
            <a:r>
              <a:rPr lang="sv-SE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9" name="textruta 68">
            <a:extLst>
              <a:ext uri="{FF2B5EF4-FFF2-40B4-BE49-F238E27FC236}">
                <a16:creationId xmlns="" xmlns:a16="http://schemas.microsoft.com/office/drawing/2014/main" id="{4C71026B-2825-4AC5-ACE5-2B6EE3584868}"/>
              </a:ext>
            </a:extLst>
          </p:cNvPr>
          <p:cNvSpPr txBox="1"/>
          <p:nvPr/>
        </p:nvSpPr>
        <p:spPr>
          <a:xfrm rot="20928828">
            <a:off x="2760339" y="2704021"/>
            <a:ext cx="1986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Kommunikation</a:t>
            </a:r>
          </a:p>
          <a:p>
            <a:r>
              <a:rPr lang="sv-SE" sz="1400" dirty="0" smtClean="0"/>
              <a:t>Ex kampanjer, broschyrer</a:t>
            </a:r>
            <a:endParaRPr lang="sv-SE" dirty="0"/>
          </a:p>
        </p:txBody>
      </p:sp>
      <p:sp>
        <p:nvSpPr>
          <p:cNvPr id="70" name="textruta 69">
            <a:extLst>
              <a:ext uri="{FF2B5EF4-FFF2-40B4-BE49-F238E27FC236}">
                <a16:creationId xmlns="" xmlns:a16="http://schemas.microsoft.com/office/drawing/2014/main" id="{A2FD8941-7E52-4970-9F8E-16968EFB9FF2}"/>
              </a:ext>
            </a:extLst>
          </p:cNvPr>
          <p:cNvSpPr txBox="1"/>
          <p:nvPr/>
        </p:nvSpPr>
        <p:spPr>
          <a:xfrm rot="460357">
            <a:off x="3619751" y="1378995"/>
            <a:ext cx="1986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Presentation webb</a:t>
            </a:r>
          </a:p>
          <a:p>
            <a:r>
              <a:rPr lang="sv-SE" sz="1400" dirty="0"/>
              <a:t>Internt/externt</a:t>
            </a:r>
            <a:endParaRPr lang="sv-SE" dirty="0"/>
          </a:p>
        </p:txBody>
      </p:sp>
      <p:sp>
        <p:nvSpPr>
          <p:cNvPr id="72" name="textruta 71">
            <a:extLst>
              <a:ext uri="{FF2B5EF4-FFF2-40B4-BE49-F238E27FC236}">
                <a16:creationId xmlns="" xmlns:a16="http://schemas.microsoft.com/office/drawing/2014/main" id="{DEC4194B-8C4B-4B27-828B-17F7D36C027E}"/>
              </a:ext>
            </a:extLst>
          </p:cNvPr>
          <p:cNvSpPr txBox="1"/>
          <p:nvPr/>
        </p:nvSpPr>
        <p:spPr>
          <a:xfrm>
            <a:off x="3431001" y="2245659"/>
            <a:ext cx="1426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Utbildning för verksamheter</a:t>
            </a:r>
            <a:endParaRPr lang="sv-SE" dirty="0"/>
          </a:p>
        </p:txBody>
      </p:sp>
      <p:sp>
        <p:nvSpPr>
          <p:cNvPr id="73" name="textruta 72">
            <a:extLst>
              <a:ext uri="{FF2B5EF4-FFF2-40B4-BE49-F238E27FC236}">
                <a16:creationId xmlns="" xmlns:a16="http://schemas.microsoft.com/office/drawing/2014/main" id="{4BA3988E-8454-453F-B524-A7B52C7F4947}"/>
              </a:ext>
            </a:extLst>
          </p:cNvPr>
          <p:cNvSpPr txBox="1"/>
          <p:nvPr/>
        </p:nvSpPr>
        <p:spPr>
          <a:xfrm rot="21108037">
            <a:off x="2215648" y="1949091"/>
            <a:ext cx="2091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</a:rPr>
              <a:t>Uppföljning och analys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="" xmlns:a16="http://schemas.microsoft.com/office/drawing/2014/main" id="{6F1BA2D2-5E59-460A-ADD8-99ED169E4617}"/>
              </a:ext>
            </a:extLst>
          </p:cNvPr>
          <p:cNvSpPr txBox="1"/>
          <p:nvPr/>
        </p:nvSpPr>
        <p:spPr>
          <a:xfrm>
            <a:off x="3048712" y="1572696"/>
            <a:ext cx="6097424" cy="290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50"/>
              </a:lnSpc>
            </a:pPr>
            <a:endParaRPr lang="sv-SE" sz="18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ktangel: rundade hörn 75">
            <a:extLst>
              <a:ext uri="{FF2B5EF4-FFF2-40B4-BE49-F238E27FC236}">
                <a16:creationId xmlns="" xmlns:a16="http://schemas.microsoft.com/office/drawing/2014/main" id="{9B068EB0-1830-4E91-A560-1B20C23A5A87}"/>
              </a:ext>
            </a:extLst>
          </p:cNvPr>
          <p:cNvSpPr/>
          <p:nvPr/>
        </p:nvSpPr>
        <p:spPr>
          <a:xfrm>
            <a:off x="5629506" y="49580"/>
            <a:ext cx="3565844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LSTS ANDTS- och brottsförebyggande nätverk</a:t>
            </a:r>
          </a:p>
        </p:txBody>
      </p:sp>
      <p:sp>
        <p:nvSpPr>
          <p:cNvPr id="79" name="Rektangel: rundade hörn 78">
            <a:extLst>
              <a:ext uri="{FF2B5EF4-FFF2-40B4-BE49-F238E27FC236}">
                <a16:creationId xmlns="" xmlns:a16="http://schemas.microsoft.com/office/drawing/2014/main" id="{12173F05-B74A-4B15-AA51-603CB45CBF22}"/>
              </a:ext>
            </a:extLst>
          </p:cNvPr>
          <p:cNvSpPr/>
          <p:nvPr/>
        </p:nvSpPr>
        <p:spPr>
          <a:xfrm>
            <a:off x="10260243" y="6415999"/>
            <a:ext cx="1704061" cy="25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Tillsynsbesök krogar</a:t>
            </a:r>
          </a:p>
        </p:txBody>
      </p:sp>
      <p:sp>
        <p:nvSpPr>
          <p:cNvPr id="80" name="Rektangel: rundade hörn 79">
            <a:extLst>
              <a:ext uri="{FF2B5EF4-FFF2-40B4-BE49-F238E27FC236}">
                <a16:creationId xmlns="" xmlns:a16="http://schemas.microsoft.com/office/drawing/2014/main" id="{6940373D-B2C3-4B8D-9C2B-C705505DE406}"/>
              </a:ext>
            </a:extLst>
          </p:cNvPr>
          <p:cNvSpPr/>
          <p:nvPr/>
        </p:nvSpPr>
        <p:spPr>
          <a:xfrm>
            <a:off x="9285832" y="45549"/>
            <a:ext cx="2492139" cy="252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Antidopningutbildning gym 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81" name="Rektangel: rundade hörn 80">
            <a:extLst>
              <a:ext uri="{FF2B5EF4-FFF2-40B4-BE49-F238E27FC236}">
                <a16:creationId xmlns="" xmlns:a16="http://schemas.microsoft.com/office/drawing/2014/main" id="{1D3AC23E-FF1F-4226-BE88-E39037305F7A}"/>
              </a:ext>
            </a:extLst>
          </p:cNvPr>
          <p:cNvSpPr/>
          <p:nvPr/>
        </p:nvSpPr>
        <p:spPr>
          <a:xfrm>
            <a:off x="11139349" y="6067676"/>
            <a:ext cx="716836" cy="25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SSPF </a:t>
            </a:r>
          </a:p>
        </p:txBody>
      </p:sp>
      <p:sp>
        <p:nvSpPr>
          <p:cNvPr id="2" name="Rektangel 1"/>
          <p:cNvSpPr/>
          <p:nvPr/>
        </p:nvSpPr>
        <p:spPr>
          <a:xfrm>
            <a:off x="1694045" y="3985607"/>
            <a:ext cx="1610171" cy="3129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Krisstöd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Ellips 3"/>
          <p:cNvSpPr/>
          <p:nvPr/>
        </p:nvSpPr>
        <p:spPr>
          <a:xfrm>
            <a:off x="5745018" y="457038"/>
            <a:ext cx="2540000" cy="3156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tx1"/>
                </a:solidFill>
              </a:rPr>
              <a:t>Nationellt nätverk brottsförebyggare</a:t>
            </a:r>
            <a:endParaRPr lang="sv-S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4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6" grpId="0" animBg="1"/>
      <p:bldP spid="17" grpId="0" animBg="1"/>
      <p:bldP spid="19" grpId="0" animBg="1"/>
      <p:bldP spid="21" grpId="0" animBg="1"/>
      <p:bldP spid="22" grpId="0" animBg="1"/>
      <p:bldP spid="24" grpId="0" animBg="1"/>
      <p:bldP spid="27" grpId="0" animBg="1"/>
      <p:bldP spid="31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0" grpId="0" animBg="1"/>
      <p:bldP spid="52" grpId="0" animBg="1"/>
      <p:bldP spid="53" grpId="0" animBg="1"/>
      <p:bldP spid="56" grpId="0" animBg="1"/>
      <p:bldP spid="63" grpId="0" animBg="1"/>
      <p:bldP spid="69" grpId="0"/>
      <p:bldP spid="70" grpId="0"/>
      <p:bldP spid="72" grpId="0"/>
      <p:bldP spid="73" grpId="0"/>
      <p:bldP spid="76" grpId="0" animBg="1"/>
      <p:bldP spid="79" grpId="0" animBg="1"/>
      <p:bldP spid="80" grpId="0" animBg="1"/>
      <p:bldP spid="81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Strängnäs">
      <a:dk1>
        <a:sysClr val="windowText" lastClr="000000"/>
      </a:dk1>
      <a:lt1>
        <a:sysClr val="window" lastClr="FFFFFF"/>
      </a:lt1>
      <a:dk2>
        <a:srgbClr val="3F3F3F"/>
      </a:dk2>
      <a:lt2>
        <a:srgbClr val="E7E6E6"/>
      </a:lt2>
      <a:accent1>
        <a:srgbClr val="006579"/>
      </a:accent1>
      <a:accent2>
        <a:srgbClr val="FFB60F"/>
      </a:accent2>
      <a:accent3>
        <a:srgbClr val="006544"/>
      </a:accent3>
      <a:accent4>
        <a:srgbClr val="33C1D4"/>
      </a:accent4>
      <a:accent5>
        <a:srgbClr val="AC1A2F"/>
      </a:accent5>
      <a:accent6>
        <a:srgbClr val="F9AA7B"/>
      </a:accent6>
      <a:hlink>
        <a:srgbClr val="0563C1"/>
      </a:hlink>
      <a:folHlink>
        <a:srgbClr val="954F72"/>
      </a:folHlink>
    </a:clrScheme>
    <a:fontScheme name="Strängnä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Strängnäs kommun" id="{0FF41EB0-F188-4E49-B633-DE2532E0F1A1}" vid="{587E95DF-BBA0-4A5C-8894-7C8A8240B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Strängnäs kommun</Template>
  <TotalTime>657</TotalTime>
  <Words>129</Words>
  <Application>Microsoft Office PowerPoint</Application>
  <PresentationFormat>Bredbild</PresentationFormat>
  <Paragraphs>50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Times New Roman</vt:lpstr>
      <vt:lpstr>Verdana</vt:lpstr>
      <vt:lpstr>Office-tema</vt:lpstr>
      <vt:lpstr>Trygghetsarbete i Strängnäs kommun</vt:lpstr>
      <vt:lpstr>PowerPoint-presentation</vt:lpstr>
      <vt:lpstr>PowerPoint-presentation</vt:lpstr>
    </vt:vector>
  </TitlesOfParts>
  <Company>Strängnäs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Trygghetsarbete i Strängnäs kommun</dc:title>
  <dc:creator>Marita Andersson</dc:creator>
  <cp:lastModifiedBy>Marita Andersson</cp:lastModifiedBy>
  <cp:revision>17</cp:revision>
  <dcterms:created xsi:type="dcterms:W3CDTF">2021-08-30T10:31:50Z</dcterms:created>
  <dcterms:modified xsi:type="dcterms:W3CDTF">2024-02-14T14:29:48Z</dcterms:modified>
</cp:coreProperties>
</file>