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BC8BB9-CCE1-4055-B4A1-2D639F3E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531F7A-DD63-47A0-9AAF-44D1370E8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37930B-5FF9-4E0B-A9E7-03BC3D0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B20BAF-88F4-4D1E-AF0B-B59AA6A2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39DC31-4C3D-4C4E-B1E7-2F7F6C28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225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116C8-B0A4-4571-AAF3-015804A7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F34E80-5FA0-4BA3-AB29-582F245C9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11D4BF-0CCF-4D01-BC7D-73F29739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3C207E-F752-4C4C-8543-028A7CE0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491D89-2488-44FC-8B03-43524BC3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09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3F8189-C758-4168-8081-B874248DF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511FFB2-44A2-4E37-B5AD-369A3C87A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1ED21-A179-4AAD-B589-A2CF1557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8199E-42B5-4BE1-BD88-757CB2A8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5BEE1C-365C-463B-8356-AC51F477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78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7D7C1-75BE-4188-8516-D87BB8FF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B285F-83EE-4B9C-B2D0-3E04EA747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4673C4-ACE3-41D7-8E30-AE1CA30A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8D2340-8324-40A2-BC42-A4771BFB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ACE44B-52D6-471B-9A82-FD85DAEE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79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FA5949-45E5-42A3-947A-4E56D5C3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1CF9DD-869B-489C-BFC2-3A369CE2E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199B91-8BD9-4282-825D-87D974FB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46A5CB-905C-4696-85FB-5EB76C6D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1C4699-88C0-4CA4-ACB8-7345A377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3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45A75-E361-430E-8578-E892DB80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613A81-A5A4-4A25-9A16-0A6613D34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55C518-F281-4143-B835-94269237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677CC8-C16C-4027-981E-FBA04D62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ED1916-1AF7-4108-ACEC-6BCB8AC4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9624CB-AB35-460A-B7A8-C2AEDDD2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49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6A8AA-606A-41E5-A242-6771FDEC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5AA823-52A7-495D-B8F3-67FB334C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8B0823-865E-4392-A4C6-624E7702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3812FC-E0C3-495F-8086-1700172C8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31047B8-67C3-407C-95BF-7364439EB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BEA32D5-CACD-4B5D-94C8-2ECCC3F1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E9460B8-3FFC-4193-A06F-BDC259C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6D91BB8-614F-4D92-967C-69CAABF2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9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C6575-486B-41E5-B4AB-37345F5A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AE270B-1AD0-4EB7-A160-3F4E785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D89558-5F8D-472E-891A-C4A7F3E0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926800E-32C7-4F49-9845-132566CF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8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3131C1-16D9-452A-A888-01227340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CD26C3F-3326-4892-9AFD-25935E3E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6D1935-FDD9-4CFF-AE32-E93D8290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33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C6378-88F6-4893-B69A-15F32BC9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37B571-99DD-439C-BEB1-C2905666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CC7F9B-FA11-4919-8652-79375A74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48A748-F224-440A-B9C0-191576DF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16E7A1D-E48D-4712-B98B-9B1706F3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D9E8D1-2516-42E0-848D-C9000F1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8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6DA6AB-C49E-43B8-BFB6-F878FF14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4748A6A-9578-45DF-B8DB-776E08EEB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62A166-89A3-4EDD-823D-ECE20CA3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698FCE-2968-4D55-AEAA-06268731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6860FF-0985-4E1D-8C22-0F3DBD83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4FB085-2095-4E1A-BA2B-AD0474CC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0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9A27C0-10FB-40B5-B0F7-BFEF3043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B7BE3E-3823-44FD-A6CE-97D8CCED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C87A4B-662F-4510-B7DA-3AE48FB7A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DDD0-8F4C-4E3D-9D5B-290693A73763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278DB-FE3A-4080-B15A-3DF2A76D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60CF0-5E61-4CBF-9CD0-D3325A06A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D3D8-527F-4962-8FA0-8F515284EB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4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CCB6451-4839-404E-B9FB-F026B3E3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5" y="0"/>
            <a:ext cx="1060788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FD2513F-380B-4AAC-B4B5-B85E6DD5D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55" y="136359"/>
            <a:ext cx="9875945" cy="1026694"/>
          </a:xfrm>
        </p:spPr>
        <p:txBody>
          <a:bodyPr>
            <a:noAutofit/>
          </a:bodyPr>
          <a:lstStyle/>
          <a:p>
            <a:pPr algn="l"/>
            <a:r>
              <a:rPr lang="sv-SE" sz="3600" dirty="0">
                <a:solidFill>
                  <a:srgbClr val="0070C0"/>
                </a:solidFill>
              </a:rPr>
              <a:t>Per Bergström</a:t>
            </a:r>
            <a:br>
              <a:rPr lang="sv-SE" sz="3600" dirty="0">
                <a:solidFill>
                  <a:srgbClr val="0070C0"/>
                </a:solidFill>
              </a:rPr>
            </a:br>
            <a:r>
              <a:rPr lang="sv-SE" sz="3600" dirty="0">
                <a:solidFill>
                  <a:srgbClr val="0070C0"/>
                </a:solidFill>
              </a:rPr>
              <a:t>Kommunpolis.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FCE064-ED41-4854-810F-C8C277D1C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9B5C05-26B0-4182-8554-EE3C999E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74" y="104274"/>
            <a:ext cx="117212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70E081-8F94-4815-A9DB-74E4DB12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 </a:t>
            </a:r>
            <a:r>
              <a:rPr lang="sv-SE" altLang="sv-SE" sz="3600" dirty="0">
                <a:solidFill>
                  <a:srgbClr val="00866D"/>
                </a:solidFill>
                <a:latin typeface="Fira Sans"/>
              </a:rPr>
              <a:t>Samverkansöverenskommelse för 2020-2023 undertecknat</a:t>
            </a:r>
            <a:br>
              <a:rPr lang="sv-SE" altLang="sv-SE" dirty="0">
                <a:solidFill>
                  <a:srgbClr val="00866D"/>
                </a:solidFill>
                <a:latin typeface="Fira Sans"/>
              </a:rPr>
            </a:br>
            <a:endParaRPr lang="sv-S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FEC2C-F514-46E4-B8AE-32A4016B6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04451"/>
            <a:ext cx="10515600" cy="5193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700" b="0" i="0" u="none" strike="noStrike" cap="none" normalizeH="0" baseline="0" dirty="0">
                <a:ln>
                  <a:noFill/>
                </a:ln>
                <a:solidFill>
                  <a:srgbClr val="28282A"/>
                </a:solidFill>
                <a:effectLst/>
                <a:latin typeface="Fira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rgbClr val="28282A"/>
                </a:solidFill>
                <a:effectLst/>
                <a:latin typeface="Fira Sans"/>
              </a:rPr>
              <a:t>Vart fjärde år tar kommunen och Polisen fram en gemensam plan för samverkan för de kommande fyra åren.</a:t>
            </a:r>
            <a:r>
              <a:rPr kumimoji="0" lang="sv-SE" altLang="sv-SE" sz="2000" b="0" i="0" u="none" strike="noStrike" cap="none" normalizeH="0" dirty="0">
                <a:ln>
                  <a:noFill/>
                </a:ln>
                <a:solidFill>
                  <a:srgbClr val="28282A"/>
                </a:solidFill>
                <a:effectLst/>
                <a:latin typeface="Fira San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rgbClr val="28282A"/>
                </a:solidFill>
                <a:effectLst/>
                <a:latin typeface="Crimson text"/>
              </a:rPr>
              <a:t>Överenskommelserna ska ge struktur åt polisens och kommunens gemensamma brottsförebyggande arbete och tydliggöra vilka åtaganden parterna tar på sig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700" b="0" i="0" u="none" strike="noStrike" cap="none" normalizeH="0" baseline="0" dirty="0">
              <a:ln>
                <a:noFill/>
              </a:ln>
              <a:solidFill>
                <a:srgbClr val="28282A"/>
              </a:solidFill>
              <a:effectLst/>
              <a:latin typeface="Crimson text"/>
            </a:endParaRPr>
          </a:p>
          <a:p>
            <a:pPr>
              <a:lnSpc>
                <a:spcPct val="100000"/>
              </a:lnSpc>
            </a:pPr>
            <a:r>
              <a:rPr lang="sv-SE" sz="1800" dirty="0"/>
              <a:t>Skydda barn och unga från att hamna i utanförskap, kriminalitet och missbruk.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Verka för trygga miljöer både inomhus och utomhus.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Genom kommunikation öka medvetenheten om hur man kan förebygga brott och stärka tryggheten. 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Verka för att öka medvetenheten hos invånarna gällande sexuell exploatering, kränkningar, våld i nära relation samt hedersrelaterat våld och kränkningar. 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Arbeta för en säker och trygg trafikmiljö. 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Utveckla samverkan med näringslivet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5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50F2540-8CAC-4F78-8F91-E76EEE80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9952"/>
            <a:ext cx="10515600" cy="608292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CA9475-FF79-45B5-851A-2C8C24F1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BA0E5E-43FD-4C61-8554-E28CE11B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516" y="4034589"/>
            <a:ext cx="9127958" cy="21423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Polisens och Strängnäs kommuns medborgarlöften bygger på vad de som bor, lever och verkar i kommunen upplever som viktigt för att de ska känna sig trygga och säkra. Medborgarlöftena ska leda till att det brottsförebyggande arbetet i samverkan med medborgarna och lokalsamhällets aktörer ska bli mer relevant och effektivt.</a:t>
            </a:r>
          </a:p>
        </p:txBody>
      </p:sp>
    </p:spTree>
    <p:extLst>
      <p:ext uri="{BB962C8B-B14F-4D97-AF65-F5344CB8AC3E}">
        <p14:creationId xmlns:p14="http://schemas.microsoft.com/office/powerpoint/2010/main" val="187035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72232-734A-42DA-A556-0E0956D3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01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0070C0"/>
                </a:solidFill>
              </a:rPr>
              <a:t>Polisen och Strängnäs kommun lovar att: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F9B71B-207B-4757-8FCF-F1C2477C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138"/>
            <a:ext cx="10515600" cy="55585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Arbeta för att upprätthålla och successivt öka förtroendet för Polismyndigheten och Strängnäs kommun genom att uppmuntra medborgarnas delaktighet.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Gemensamt samla information, se över och genomföra åtgärder i syfte att minska brott och skapa trygghet i det offentliga rummet.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Verka för att kontinuerligt ha fler vuxna i det offentliga rummet genom fältarbete och att polisen prioriterar medborgarkontakt genom bland annat fotpatrullering.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Arbeta för att skydda barn och unga från kriminalitet och utsatthet genom att ge dem möjlighet till en bra skolgång, social trygghet och en meningsfull fritid.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Genomföra kompetenshöjande aktiviteter internt och externt för unga, vårdnads- havare och invånare i allmänhet om utsatthet, rekrytering, våld, hedersrelaterat förtryck och kränkningar som förekommer både på nätet och i skolan eller hemmet.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Arbeta för en säker och trygg trafikmiljö i tätort och på landsbygd genom hastighets och nykterhetskontroller. Parallellt med kontroller ska kommunen och polisen genomföra gemensamma kompetenshöjande aktiviteter utifrån lägesbilden.</a:t>
            </a:r>
          </a:p>
        </p:txBody>
      </p:sp>
    </p:spTree>
    <p:extLst>
      <p:ext uri="{BB962C8B-B14F-4D97-AF65-F5344CB8AC3E}">
        <p14:creationId xmlns:p14="http://schemas.microsoft.com/office/powerpoint/2010/main" val="424994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8A02C-D815-49D2-873D-EBB2D428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>
                <a:solidFill>
                  <a:prstClr val="black"/>
                </a:solidFill>
              </a:rPr>
              <a:t>Vilka gängnätverk är aktiva i Strängnäs kommuns olika delar?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D866AC-D826-4B40-B43B-4A04ABCB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>
                <a:solidFill>
                  <a:prstClr val="black"/>
                </a:solidFill>
              </a:rPr>
              <a:t>Nationell problembild </a:t>
            </a:r>
          </a:p>
          <a:p>
            <a:pPr lvl="0">
              <a:buFontTx/>
              <a:buChar char="-"/>
            </a:pPr>
            <a:r>
              <a:rPr lang="sv-SE" sz="1800" b="1" dirty="0">
                <a:solidFill>
                  <a:srgbClr val="202122"/>
                </a:solidFill>
              </a:rPr>
              <a:t>Organiserad brottslighet</a:t>
            </a:r>
            <a:r>
              <a:rPr lang="sv-SE" sz="1800" dirty="0">
                <a:solidFill>
                  <a:srgbClr val="202122"/>
                </a:solidFill>
              </a:rPr>
              <a:t> är brottslighet som begås av flera personer i någon slags långsiktigt organiserad samverkan, vanligtvis i syfte att tjäna pengar.</a:t>
            </a:r>
          </a:p>
          <a:p>
            <a:pPr lvl="0">
              <a:buFontTx/>
              <a:buChar char="-"/>
            </a:pPr>
            <a:r>
              <a:rPr lang="sv-SE" sz="1800" dirty="0">
                <a:solidFill>
                  <a:srgbClr val="202122"/>
                </a:solidFill>
              </a:rPr>
              <a:t>Det finns ett flertal kriminella nätverk nationellt, det flesta verkar i Storstadsregioner med förgreningar ut till mindre städer. </a:t>
            </a:r>
            <a:endParaRPr lang="sv-SE" sz="1800" dirty="0">
              <a:solidFill>
                <a:prstClr val="black"/>
              </a:solidFill>
            </a:endParaRPr>
          </a:p>
          <a:p>
            <a:pPr lvl="0"/>
            <a:r>
              <a:rPr lang="sv-SE" dirty="0">
                <a:solidFill>
                  <a:prstClr val="black"/>
                </a:solidFill>
              </a:rPr>
              <a:t>Lokal problembild</a:t>
            </a:r>
          </a:p>
          <a:p>
            <a:pPr lvl="0">
              <a:buFontTx/>
              <a:buChar char="-"/>
            </a:pPr>
            <a:r>
              <a:rPr lang="sv-SE" sz="1800" dirty="0">
                <a:solidFill>
                  <a:prstClr val="black"/>
                </a:solidFill>
              </a:rPr>
              <a:t>Konflikter mellan nätverk och dess individer har lett till att även mindre ort har drabbats av grova våldsbrott. </a:t>
            </a:r>
          </a:p>
          <a:p>
            <a:pPr lvl="0">
              <a:buFontTx/>
              <a:buChar char="-"/>
            </a:pPr>
            <a:r>
              <a:rPr lang="sv-SE" sz="1800" dirty="0">
                <a:solidFill>
                  <a:prstClr val="black"/>
                </a:solidFill>
              </a:rPr>
              <a:t>Man kan misstänka att många av det grova våldsbrotten som har skett i Strängnäs kommun har kopplingar till dessa nätverk/ individer. (ex Skjutningar, Sprängdåd i Strängnäs, Åkersstyckebruk (Mariefred). </a:t>
            </a:r>
          </a:p>
          <a:p>
            <a:pPr lvl="0">
              <a:buFontTx/>
              <a:buChar char="-"/>
            </a:pPr>
            <a:r>
              <a:rPr lang="sv-SE" sz="1800" dirty="0">
                <a:solidFill>
                  <a:prstClr val="black"/>
                </a:solidFill>
              </a:rPr>
              <a:t>Större narkotikabeslag (Kvitten, Hantverksbyn). </a:t>
            </a:r>
          </a:p>
          <a:p>
            <a:pPr lvl="0">
              <a:buFontTx/>
              <a:buChar char="-"/>
            </a:pPr>
            <a:r>
              <a:rPr lang="sv-SE" sz="1800" dirty="0">
                <a:solidFill>
                  <a:prstClr val="black"/>
                </a:solidFill>
              </a:rPr>
              <a:t>Nyrekrytering (unga som rekryteras)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76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B11FED-7A96-4C9C-BB14-9A46424C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Vilka typer av (gäng-)brott är vanliga i Strängnäs kommun?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5B3FEF-538F-428D-B3CF-6A606265B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29426"/>
          </a:xfrm>
        </p:spPr>
        <p:txBody>
          <a:bodyPr>
            <a:normAutofit fontScale="85000" lnSpcReduction="20000"/>
          </a:bodyPr>
          <a:lstStyle/>
          <a:p>
            <a:r>
              <a:rPr lang="sv-SE" sz="2600" dirty="0">
                <a:solidFill>
                  <a:srgbClr val="FF0000"/>
                </a:solidFill>
              </a:rPr>
              <a:t>Narkotikabrott</a:t>
            </a:r>
          </a:p>
          <a:p>
            <a:pPr>
              <a:buFontTx/>
              <a:buChar char="-"/>
            </a:pPr>
            <a:r>
              <a:rPr lang="sv-SE" sz="2600" dirty="0"/>
              <a:t>Försäljning/ Innehav/ Bruk (Utbrett i samhället, finns i alla samhällsklasser)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dirty="0">
                <a:solidFill>
                  <a:srgbClr val="FF0000"/>
                </a:solidFill>
              </a:rPr>
              <a:t>Bedrägerier</a:t>
            </a:r>
          </a:p>
          <a:p>
            <a:pPr>
              <a:buFontTx/>
              <a:buChar char="-"/>
            </a:pPr>
            <a:r>
              <a:rPr lang="sv-SE" sz="2600" dirty="0"/>
              <a:t>Telefonbedrägerier: Brottslighet som är direkt kopplad till den organiserade brottsligheten. </a:t>
            </a:r>
          </a:p>
          <a:p>
            <a:pPr marL="0" indent="0">
              <a:buNone/>
            </a:pPr>
            <a:r>
              <a:rPr lang="sv-SE" sz="1800" dirty="0"/>
              <a:t>(2023 anmäldes 29 000 telefonbedrägerier. Ungefär hälften startade med att brottsoffret fick ett sms. Brottsoffren är i ca 50 procent av fallen äldre).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dirty="0">
                <a:solidFill>
                  <a:srgbClr val="FF0000"/>
                </a:solidFill>
              </a:rPr>
              <a:t>Välfärdsbrottslighet </a:t>
            </a:r>
          </a:p>
          <a:p>
            <a:pPr>
              <a:buFontTx/>
              <a:buChar char="-"/>
            </a:pPr>
            <a:r>
              <a:rPr lang="sv-SE" sz="2600" dirty="0"/>
              <a:t>Det är organiserad kriminalitet som genom avancerade brottsupplägg kommer åt   pengar från våra offentliga system. </a:t>
            </a:r>
          </a:p>
          <a:p>
            <a:pPr>
              <a:buFontTx/>
              <a:buChar char="-"/>
            </a:pPr>
            <a:r>
              <a:rPr lang="sv-SE" sz="2600" dirty="0"/>
              <a:t>De samverkande myndigheterna inom satsningen mot organiserad brottslighet är: </a:t>
            </a:r>
            <a:r>
              <a:rPr lang="sv-SE" sz="1800" dirty="0"/>
              <a:t>Polismyndigheten, Säkerhetspolisen, Åklagarmyndigheten, </a:t>
            </a:r>
            <a:r>
              <a:rPr lang="sv-SE" sz="1800" dirty="0" err="1"/>
              <a:t>Ekobrottsmyndigeten</a:t>
            </a:r>
            <a:r>
              <a:rPr lang="sv-SE" sz="1800" dirty="0"/>
              <a:t>, Skatteverket, Kriminalvården, Kronofogdemyndigheten, Kustbevakningen, Tullverket, Försäkringskassan, Migrationsverket och Arbetsförmedlingen. 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6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B9F71-3D71-4911-A257-29563AC1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FF0000"/>
                </a:solidFill>
              </a:rPr>
              <a:t>Stöld genom inbrott</a:t>
            </a:r>
            <a:br>
              <a:rPr lang="sv-SE" sz="4000" dirty="0"/>
            </a:br>
            <a:r>
              <a:rPr lang="sv-SE" sz="2000" dirty="0"/>
              <a:t>2023: 41st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E9B5267-9146-473B-9FC7-5F194A2F0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79" y="1548062"/>
            <a:ext cx="6569242" cy="5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07E8B-6FB0-4D0C-94F0-EA29DFBF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800" b="1" dirty="0"/>
              <a:t>VARFÖR UPPSTÅR BROTT?</a:t>
            </a:r>
            <a:br>
              <a:rPr lang="sv-SE" sz="2800" b="1" dirty="0"/>
            </a:br>
            <a:br>
              <a:rPr lang="sv-SE" sz="2800" dirty="0"/>
            </a:br>
            <a:r>
              <a:rPr lang="sv-SE" sz="2800" dirty="0"/>
              <a:t>Brottstriangeln symboliserar rutinaktivitetsteorin som utgår från antagandet att brottsnivån i samhället ändras när medborgarnas vardagsliv (rutinaktiviteter) förändras.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9EBFE63-81DE-4B9F-B04C-221F08DF6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42" y="1825625"/>
            <a:ext cx="65227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B2646-24AF-40F8-A809-CDE78CAD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821"/>
            <a:ext cx="10515600" cy="2992354"/>
          </a:xfrm>
        </p:spPr>
        <p:txBody>
          <a:bodyPr>
            <a:normAutofit fontScale="90000"/>
          </a:bodyPr>
          <a:lstStyle/>
          <a:p>
            <a:br>
              <a:rPr lang="sv-SE" sz="3600" dirty="0"/>
            </a:br>
            <a:br>
              <a:rPr lang="sv-SE" sz="3600" dirty="0"/>
            </a:br>
            <a:r>
              <a:rPr lang="sv-SE" sz="3600" b="1" dirty="0"/>
              <a:t>Grannsamverkan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 err="1"/>
              <a:t>Grannsamverkan</a:t>
            </a:r>
            <a:r>
              <a:rPr lang="sv-SE" sz="3600" dirty="0"/>
              <a:t> går ut på att boende i ett område håller extra uppsikt över sina grannars bostäder och är uppmärksamma på vilka som rör sig i bostadsområdet. Forskning visar att grannsamverkan ger goda resultat.</a:t>
            </a:r>
            <a:br>
              <a:rPr lang="sv-SE" sz="3600" dirty="0"/>
            </a:b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A8BEB98-DACC-4703-A90E-5670C5D8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575" y="3305175"/>
            <a:ext cx="4304849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Bredbild</PresentationFormat>
  <Paragraphs>53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Crimson text</vt:lpstr>
      <vt:lpstr>Fira Sans</vt:lpstr>
      <vt:lpstr>Office-tema</vt:lpstr>
      <vt:lpstr>Per Bergström Kommunpolis. </vt:lpstr>
      <vt:lpstr> Samverkansöverenskommelse för 2020-2023 undertecknat </vt:lpstr>
      <vt:lpstr>PowerPoint-presentation</vt:lpstr>
      <vt:lpstr>Polisen och Strängnäs kommun lovar att: </vt:lpstr>
      <vt:lpstr>Vilka gängnätverk är aktiva i Strängnäs kommuns olika delar?</vt:lpstr>
      <vt:lpstr>Vilka typer av (gäng-)brott är vanliga i Strängnäs kommun?</vt:lpstr>
      <vt:lpstr>Stöld genom inbrott 2023: 41st</vt:lpstr>
      <vt:lpstr>VARFÖR UPPSTÅR BROTT?  Brottstriangeln symboliserar rutinaktivitetsteorin som utgår från antagandet att brottsnivån i samhället ändras när medborgarnas vardagsliv (rutinaktiviteter) förändras.</vt:lpstr>
      <vt:lpstr>  Grannsamverkan  Grannsamverkan går ut på att boende i ett område håller extra uppsikt över sina grannars bostäder och är uppmärksamma på vilka som rör sig i bostadsområdet. Forskning visar att grannsamverkan ger goda resultat.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Organiserad brottslighet i Strängnäs kommun.</dc:title>
  <dc:creator>Per Bergström</dc:creator>
  <cp:lastModifiedBy>Per Bergström</cp:lastModifiedBy>
  <cp:revision>21</cp:revision>
  <dcterms:created xsi:type="dcterms:W3CDTF">2024-02-12T11:54:47Z</dcterms:created>
  <dcterms:modified xsi:type="dcterms:W3CDTF">2024-02-14T14:01:30Z</dcterms:modified>
</cp:coreProperties>
</file>